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58" r:id="rId3"/>
    <p:sldId id="282" r:id="rId4"/>
    <p:sldId id="285" r:id="rId5"/>
    <p:sldId id="262" r:id="rId6"/>
    <p:sldId id="263" r:id="rId7"/>
    <p:sldId id="290" r:id="rId8"/>
    <p:sldId id="291" r:id="rId9"/>
    <p:sldId id="289" r:id="rId10"/>
    <p:sldId id="265" r:id="rId11"/>
    <p:sldId id="264" r:id="rId12"/>
    <p:sldId id="286" r:id="rId13"/>
    <p:sldId id="287" r:id="rId14"/>
    <p:sldId id="288" r:id="rId15"/>
    <p:sldId id="295" r:id="rId16"/>
    <p:sldId id="296" r:id="rId17"/>
    <p:sldId id="292" r:id="rId18"/>
    <p:sldId id="293" r:id="rId19"/>
    <p:sldId id="294" r:id="rId20"/>
    <p:sldId id="297" r:id="rId21"/>
    <p:sldId id="266" r:id="rId22"/>
    <p:sldId id="279" r:id="rId23"/>
  </p:sldIdLst>
  <p:sldSz cx="9144000" cy="5143500" type="screen16x9"/>
  <p:notesSz cx="6858000" cy="9144000"/>
  <p:embeddedFontLst>
    <p:embeddedFont>
      <p:font typeface="EB Garamond" panose="00000500000000000000" pitchFamily="2" charset="0"/>
      <p:regular r:id="rId25"/>
      <p:bold r:id="rId26"/>
      <p:italic r:id="rId27"/>
      <p:boldItalic r:id="rId28"/>
    </p:embeddedFont>
    <p:embeddedFont>
      <p:font typeface="IM Fell English SC" panose="020B0604020202020204" charset="0"/>
      <p:regular r:id="rId29"/>
    </p:embeddedFont>
    <p:embeddedFont>
      <p:font typeface="Oswald" panose="00000500000000000000" pitchFamily="2" charset="0"/>
      <p:regular r:id="rId30"/>
      <p:bold r:id="rId31"/>
    </p:embeddedFont>
    <p:embeddedFont>
      <p:font typeface="Tinos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C4E773C-0F1F-163D-0061-C3B05F5BD0B5}" name="ניצן ממן" initials="NM" userId="S::Nitsan.Maman@e.braude.ac.il::cfeb33aa-4328-42ed-8ce5-d56c74d00279" providerId="AD"/>
  <p188:author id="{D02F6752-F890-B1BD-922D-DA016B5E06EB}" name="Moshe Sulamy" initials="MS" userId="S::moshesu@mta.ac.il::efdd22ad-b142-4860-a951-f2a3f5dd8e83" providerId="AD"/>
  <p188:author id="{91B91486-EE10-DC08-A445-2B74980BD5C8}" name="רון שחר" initials="רש" userId="8b63fb42f18ede84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D86C771-3888-4D5D-BB7D-DD918251B8B1}">
  <a:tblStyle styleId="{FD86C771-3888-4D5D-BB7D-DD918251B8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911" autoAdjust="0"/>
  </p:normalViewPr>
  <p:slideViewPr>
    <p:cSldViewPr snapToGrid="0">
      <p:cViewPr varScale="1">
        <p:scale>
          <a:sx n="137" d="100"/>
          <a:sy n="137" d="100"/>
        </p:scale>
        <p:origin x="864" y="11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d28dd9e526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d28dd9e526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d28dd9e52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d28dd9e52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" sz="1100" dirty="0"/>
              <a:t>the atmosphere and theme of the story within the book </a:t>
            </a:r>
            <a:r>
              <a:rPr lang="en-US" sz="1100" dirty="0"/>
              <a:t>enabled by keyword extraction algorithms that detect locations based on the given text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Why Rake algorithm? –	1) well suited for real time application because it is fast, efficient and low-cost performance</a:t>
            </a:r>
            <a:br>
              <a:rPr lang="en-US" sz="1100" dirty="0"/>
            </a:br>
            <a:r>
              <a:rPr lang="en-US" sz="1100" dirty="0"/>
              <a:t>		2) it is simple to implement and doesn’t require extensive training data</a:t>
            </a:r>
            <a:br>
              <a:rPr lang="en-US" sz="1100" dirty="0"/>
            </a:br>
            <a:r>
              <a:rPr lang="en-US" sz="1100" dirty="0"/>
              <a:t>		3) effective with short text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how it RAKE works? - 	1) Unsupervised </a:t>
            </a:r>
            <a:br>
              <a:rPr lang="en-US" sz="1100" dirty="0"/>
            </a:br>
            <a:r>
              <a:rPr lang="en-US" sz="1100" dirty="0"/>
              <a:t>		2) remove common words</a:t>
            </a:r>
            <a:br>
              <a:rPr lang="en-US" sz="1100" dirty="0"/>
            </a:br>
            <a:r>
              <a:rPr lang="en-US" sz="1100" dirty="0"/>
              <a:t>		3) rank </a:t>
            </a:r>
            <a:endParaRPr lang="he-IL" sz="1100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d28dd9e52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d28dd9e52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" sz="1100" dirty="0"/>
              <a:t>the atmosphere and theme of the story within the book </a:t>
            </a:r>
            <a:r>
              <a:rPr lang="en-US" sz="1100" dirty="0"/>
              <a:t>enabled by keyword extraction algorithms that detect locations based on the given text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Why Rake algorithm? –	1) well suited for real time application because it is fast, efficient and low-cost performance</a:t>
            </a:r>
            <a:br>
              <a:rPr lang="en-US" sz="1100" dirty="0"/>
            </a:br>
            <a:r>
              <a:rPr lang="en-US" sz="1100" dirty="0"/>
              <a:t>		2) it is simple to implement and doesn’t require extensive training data</a:t>
            </a:r>
            <a:br>
              <a:rPr lang="en-US" sz="1100" dirty="0"/>
            </a:br>
            <a:r>
              <a:rPr lang="en-US" sz="1100" dirty="0"/>
              <a:t>		3) effective with short text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how it RAKE works? - 	1) Unsupervised </a:t>
            </a:r>
            <a:br>
              <a:rPr lang="en-US" sz="1100" dirty="0"/>
            </a:br>
            <a:r>
              <a:rPr lang="en-US" sz="1100" dirty="0"/>
              <a:t>		2) remove common words</a:t>
            </a:r>
            <a:br>
              <a:rPr lang="en-US" sz="1100" dirty="0"/>
            </a:br>
            <a:r>
              <a:rPr lang="en-US" sz="1100" dirty="0"/>
              <a:t>		3) rank </a:t>
            </a:r>
            <a:endParaRPr lang="he-IL" sz="1100" dirty="0"/>
          </a:p>
        </p:txBody>
      </p:sp>
    </p:spTree>
    <p:extLst>
      <p:ext uri="{BB962C8B-B14F-4D97-AF65-F5344CB8AC3E}">
        <p14:creationId xmlns:p14="http://schemas.microsoft.com/office/powerpoint/2010/main" val="2304188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d28dd9e526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d28dd9e526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9846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d28dd9e526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d28dd9e526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07818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d28dd9e526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d28dd9e526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53279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d28dd9e526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d28dd9e526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1349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d28dd9e526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d28dd9e526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43377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d29445145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d29445145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46213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d29445145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d29445145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6931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d29445145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d29445145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61597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d29445145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d29445145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991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4291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d28dd9e526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d28dd9e526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d28dd9e52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d28dd9e52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r>
              <a:rPr lang="en-US" sz="1100" dirty="0"/>
              <a:t>"blankets," on top of the logic for each user input using the OpenAI ChatGPT model </a:t>
            </a:r>
            <a:r>
              <a:rPr lang="en" sz="1100" dirty="0"/>
              <a:t>, </a:t>
            </a:r>
            <a:r>
              <a:rPr lang="en-US" sz="1100" dirty="0"/>
              <a:t>Player inputs will guide the story changes.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r>
              <a:rPr lang="en-US" sz="1100" dirty="0"/>
              <a:t> to represent the ongoing narrative using DALL-E. Visuals, themes will align with player actions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d28dd9e52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d28dd9e52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r>
              <a:rPr lang="en-US" sz="1100" dirty="0"/>
              <a:t>"blankets," on top of the logic for each user input using the OpenAI ChatGPT model </a:t>
            </a:r>
            <a:r>
              <a:rPr lang="en" sz="1100" dirty="0"/>
              <a:t>, </a:t>
            </a:r>
            <a:r>
              <a:rPr lang="en-US" sz="1100" dirty="0"/>
              <a:t>Player inputs will guide the story changes.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r>
              <a:rPr lang="en-US" sz="1100" dirty="0"/>
              <a:t> to represent the ongoing narrative using DALL-E. Visuals, themes will align with player actions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9249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d28dd9e52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d28dd9e52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r>
              <a:rPr lang="en-US" sz="1100" dirty="0"/>
              <a:t>"blankets," on top of the logic for each user input using the OpenAI ChatGPT model </a:t>
            </a:r>
            <a:r>
              <a:rPr lang="en" sz="1100" dirty="0"/>
              <a:t>, </a:t>
            </a:r>
            <a:r>
              <a:rPr lang="en-US" sz="1100" dirty="0"/>
              <a:t>Player inputs will guide the story changes.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r>
              <a:rPr lang="en-US" sz="1100" dirty="0"/>
              <a:t> to represent the ongoing narrative using DALL-E. Visuals, themes will align with player actions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5700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d28dd9e52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d28dd9e52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r>
              <a:rPr lang="en-US" sz="1100" dirty="0"/>
              <a:t>"blankets," on top of the logic for each user input using the OpenAI ChatGPT model </a:t>
            </a:r>
            <a:r>
              <a:rPr lang="en" sz="1100" dirty="0"/>
              <a:t>, </a:t>
            </a:r>
            <a:r>
              <a:rPr lang="en-US" sz="1100" dirty="0"/>
              <a:t>Player inputs will guide the story changes.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r>
              <a:rPr lang="en-US" sz="1100" dirty="0"/>
              <a:t> to represent the ongoing narrative using DALL-E. Visuals, themes will align with player actions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6047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2713" y="333900"/>
            <a:ext cx="7798575" cy="4809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912650" y="1915625"/>
            <a:ext cx="5469600" cy="1159800"/>
          </a:xfrm>
          <a:prstGeom prst="rect">
            <a:avLst/>
          </a:prstGeom>
          <a:effectLst>
            <a:outerShdw blurRad="14288" dist="9525" dir="162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No book">
  <p:cSld name="BLANK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413350" y="46270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accent6"/>
                </a:solidFill>
              </a:defRPr>
            </a:lvl1pPr>
            <a:lvl2pPr lvl="1" rtl="0">
              <a:buNone/>
              <a:defRPr>
                <a:solidFill>
                  <a:schemeClr val="accent6"/>
                </a:solidFill>
              </a:defRPr>
            </a:lvl2pPr>
            <a:lvl3pPr lvl="2" rtl="0">
              <a:buNone/>
              <a:defRPr>
                <a:solidFill>
                  <a:schemeClr val="accent6"/>
                </a:solidFill>
              </a:defRPr>
            </a:lvl3pPr>
            <a:lvl4pPr lvl="3" rtl="0">
              <a:buNone/>
              <a:defRPr>
                <a:solidFill>
                  <a:schemeClr val="accent6"/>
                </a:solidFill>
              </a:defRPr>
            </a:lvl4pPr>
            <a:lvl5pPr lvl="4" rtl="0">
              <a:buNone/>
              <a:defRPr>
                <a:solidFill>
                  <a:schemeClr val="accent6"/>
                </a:solidFill>
              </a:defRPr>
            </a:lvl5pPr>
            <a:lvl6pPr lvl="5" rtl="0">
              <a:buNone/>
              <a:defRPr>
                <a:solidFill>
                  <a:schemeClr val="accent6"/>
                </a:solidFill>
              </a:defRPr>
            </a:lvl6pPr>
            <a:lvl7pPr lvl="6" rtl="0">
              <a:buNone/>
              <a:defRPr>
                <a:solidFill>
                  <a:schemeClr val="accent6"/>
                </a:solidFill>
              </a:defRPr>
            </a:lvl7pPr>
            <a:lvl8pPr lvl="7" rtl="0">
              <a:buNone/>
              <a:defRPr>
                <a:solidFill>
                  <a:schemeClr val="accent6"/>
                </a:solidFill>
              </a:defRPr>
            </a:lvl8pPr>
            <a:lvl9pPr lvl="8" rtl="0">
              <a:buNone/>
              <a:defRPr>
                <a:solidFill>
                  <a:schemeClr val="accent6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losed book">
  <p:cSld name="BLANK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72713" y="333900"/>
            <a:ext cx="7798575" cy="480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912025" y="2116750"/>
            <a:ext cx="580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912025" y="3144851"/>
            <a:ext cx="580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809500" y="1476000"/>
            <a:ext cx="61281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◈"/>
              <a:defRPr b="1" i="1"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◆"/>
              <a:defRPr b="1" i="1"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◇"/>
              <a:defRPr b="1" i="1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b="1" i="1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⬦"/>
              <a:defRPr b="1" i="1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⬦"/>
              <a:defRPr b="1" i="1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⬦"/>
              <a:defRPr b="1" i="1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⬦"/>
              <a:defRPr b="1" i="1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⬦"/>
              <a:defRPr b="1" i="1"/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705475" y="97539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rPr>
              <a:t>“</a:t>
            </a:r>
            <a:endParaRPr sz="9600" b="1">
              <a:solidFill>
                <a:srgbClr val="25212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◈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◆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◇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⬥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" name="Google Shape;27;p5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556175" y="1479375"/>
            <a:ext cx="3211800" cy="3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◈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◆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⬥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4961272" y="1479375"/>
            <a:ext cx="3211800" cy="3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◈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◆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⬥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" name="Google Shape;34;p6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7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1556175" y="1419658"/>
            <a:ext cx="2132700" cy="3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◈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◆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⬥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3798226" y="1419658"/>
            <a:ext cx="2132700" cy="3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◈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◆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⬥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6040277" y="1419658"/>
            <a:ext cx="2132700" cy="3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◈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◆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⬥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" name="Google Shape;42;p7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8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" name="Google Shape;47;p8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9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>
            <a:spLocks noGrp="1"/>
          </p:cNvSpPr>
          <p:nvPr>
            <p:ph type="body" idx="1"/>
          </p:nvPr>
        </p:nvSpPr>
        <p:spPr>
          <a:xfrm>
            <a:off x="1592350" y="3640275"/>
            <a:ext cx="65625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 i="1">
                <a:solidFill>
                  <a:srgbClr val="666666"/>
                </a:solidFill>
              </a:defRPr>
            </a:lvl1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" name="Google Shape;52;p9"/>
          <p:cNvCxnSpPr/>
          <p:nvPr/>
        </p:nvCxnSpPr>
        <p:spPr>
          <a:xfrm>
            <a:off x="1706950" y="3643125"/>
            <a:ext cx="6321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right">
  <p:cSld name="CAPTION_ONLY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0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6657400" y="838500"/>
            <a:ext cx="1497600" cy="33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 i="1">
                <a:solidFill>
                  <a:srgbClr val="666666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" name="Google Shape;57;p10"/>
          <p:cNvCxnSpPr/>
          <p:nvPr/>
        </p:nvCxnSpPr>
        <p:spPr>
          <a:xfrm>
            <a:off x="6428800" y="990300"/>
            <a:ext cx="0" cy="31227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I16G_MOMRQ?feature=oembed" TargetMode="External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DKqmcaEJyw?feature=oembed" TargetMode="Externa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274" y="581325"/>
            <a:ext cx="6903373" cy="10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9887" y="1819875"/>
            <a:ext cx="1934950" cy="193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 rotWithShape="1">
          <a:blip r:embed="rId5">
            <a:alphaModFix/>
          </a:blip>
          <a:srcRect l="-2800" r="2799"/>
          <a:stretch/>
        </p:blipFill>
        <p:spPr>
          <a:xfrm>
            <a:off x="5803888" y="3908875"/>
            <a:ext cx="2402825" cy="5704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1217375" y="1665825"/>
            <a:ext cx="5168700" cy="28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4A86E8"/>
                </a:solidFill>
                <a:latin typeface="IM Fell English SC"/>
                <a:ea typeface="IM Fell English SC"/>
                <a:cs typeface="IM Fell English SC"/>
                <a:sym typeface="IM Fell English SC"/>
              </a:rPr>
              <a:t>Capstone Project Phase B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4A86E8"/>
                </a:solidFill>
                <a:latin typeface="IM Fell English SC"/>
                <a:ea typeface="IM Fell English SC"/>
                <a:cs typeface="IM Fell English SC"/>
                <a:sym typeface="IM Fell English SC"/>
              </a:rPr>
              <a:t>24-</a:t>
            </a:r>
            <a:r>
              <a:rPr lang="en" sz="3000" dirty="0">
                <a:solidFill>
                  <a:srgbClr val="4A86E8"/>
                </a:solidFill>
                <a:latin typeface="EB Garamond"/>
                <a:ea typeface="EB Garamond"/>
                <a:cs typeface="EB Garamond"/>
                <a:sym typeface="EB Garamond"/>
              </a:rPr>
              <a:t>1</a:t>
            </a:r>
            <a:r>
              <a:rPr lang="en" sz="3000" dirty="0">
                <a:solidFill>
                  <a:srgbClr val="4A86E8"/>
                </a:solidFill>
                <a:latin typeface="IM Fell English SC"/>
                <a:ea typeface="IM Fell English SC"/>
                <a:cs typeface="IM Fell English SC"/>
                <a:sym typeface="IM Fell English SC"/>
              </a:rPr>
              <a:t>-D-40</a:t>
            </a:r>
            <a:endParaRPr sz="3000" dirty="0">
              <a:solidFill>
                <a:srgbClr val="4A86E8"/>
              </a:solidFill>
              <a:latin typeface="IM Fell English SC"/>
              <a:ea typeface="IM Fell English SC"/>
              <a:cs typeface="IM Fell English SC"/>
              <a:sym typeface="IM Fell English S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4A86E8"/>
                </a:solidFill>
                <a:latin typeface="IM Fell English SC"/>
                <a:ea typeface="IM Fell English SC"/>
                <a:cs typeface="IM Fell English SC"/>
                <a:sym typeface="IM Fell English SC"/>
              </a:rPr>
              <a:t>Nitsan Maman</a:t>
            </a:r>
            <a:endParaRPr sz="3000" dirty="0">
              <a:solidFill>
                <a:srgbClr val="4A86E8"/>
              </a:solidFill>
              <a:latin typeface="IM Fell English SC"/>
              <a:ea typeface="IM Fell English SC"/>
              <a:cs typeface="IM Fell English SC"/>
              <a:sym typeface="IM Fell English S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4A86E8"/>
                </a:solidFill>
                <a:latin typeface="IM Fell English SC"/>
                <a:ea typeface="IM Fell English SC"/>
                <a:cs typeface="IM Fell English SC"/>
                <a:sym typeface="IM Fell English SC"/>
              </a:rPr>
              <a:t>Ron Shahar</a:t>
            </a:r>
            <a:endParaRPr sz="3000" dirty="0">
              <a:solidFill>
                <a:srgbClr val="4A86E8"/>
              </a:solidFill>
              <a:latin typeface="IM Fell English SC"/>
              <a:ea typeface="IM Fell English SC"/>
              <a:cs typeface="IM Fell English SC"/>
              <a:sym typeface="IM Fell English S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4A86E8"/>
                </a:solidFill>
                <a:latin typeface="IM Fell English SC"/>
                <a:ea typeface="IM Fell English SC"/>
                <a:cs typeface="IM Fell English SC"/>
                <a:sym typeface="IM Fell English SC"/>
              </a:rPr>
              <a:t>Advisor: PhD. Sulamy Moshe</a:t>
            </a:r>
            <a:endParaRPr sz="3000" dirty="0">
              <a:solidFill>
                <a:srgbClr val="4A86E8"/>
              </a:solidFill>
              <a:latin typeface="IM Fell English SC"/>
              <a:ea typeface="IM Fell English SC"/>
              <a:cs typeface="IM Fell English SC"/>
              <a:sym typeface="IM Fell English SC"/>
            </a:endParaRP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title" idx="4294967295"/>
          </p:nvPr>
        </p:nvSpPr>
        <p:spPr>
          <a:xfrm>
            <a:off x="2177700" y="743150"/>
            <a:ext cx="60684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dirty="0"/>
              <a:t>Tools Used</a:t>
            </a:r>
            <a:endParaRPr sz="3100" dirty="0"/>
          </a:p>
        </p:txBody>
      </p:sp>
      <p:sp>
        <p:nvSpPr>
          <p:cNvPr id="2" name="Google Shape;140;p21">
            <a:extLst>
              <a:ext uri="{FF2B5EF4-FFF2-40B4-BE49-F238E27FC236}">
                <a16:creationId xmlns:a16="http://schemas.microsoft.com/office/drawing/2014/main" id="{28FA58E3-EAF0-DB98-8D5D-B6A116F827B0}"/>
              </a:ext>
            </a:extLst>
          </p:cNvPr>
          <p:cNvSpPr txBox="1">
            <a:spLocks/>
          </p:cNvSpPr>
          <p:nvPr/>
        </p:nvSpPr>
        <p:spPr>
          <a:xfrm>
            <a:off x="1251344" y="1357888"/>
            <a:ext cx="7196706" cy="28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indent="-387350">
              <a:buSzPts val="2500"/>
            </a:pPr>
            <a:r>
              <a:rPr lang="en-GB" sz="2800" dirty="0"/>
              <a:t>Unity Game Engine</a:t>
            </a:r>
          </a:p>
          <a:p>
            <a:pPr indent="-387350">
              <a:buSzPts val="2500"/>
            </a:pPr>
            <a:r>
              <a:rPr lang="en-GB" sz="2800" dirty="0"/>
              <a:t>Visual Studio</a:t>
            </a:r>
          </a:p>
          <a:p>
            <a:pPr indent="-387350">
              <a:buSzPts val="2500"/>
            </a:pPr>
            <a:r>
              <a:rPr lang="en-GB" sz="2800" dirty="0"/>
              <a:t>Git / Git LFS / GitHub </a:t>
            </a:r>
          </a:p>
          <a:p>
            <a:pPr indent="-387350">
              <a:buSzPts val="2500"/>
            </a:pPr>
            <a:r>
              <a:rPr lang="en-GB" sz="2800" dirty="0"/>
              <a:t>Postman / OpenAI Assistance Webpage</a:t>
            </a:r>
          </a:p>
          <a:p>
            <a:pPr indent="-387350">
              <a:buSzPts val="2500"/>
            </a:pPr>
            <a:r>
              <a:rPr lang="en-GB" sz="2800" dirty="0"/>
              <a:t>Photoshop / Unity Asset Store</a:t>
            </a:r>
          </a:p>
          <a:p>
            <a:pPr indent="-387350">
              <a:buSzPts val="2500"/>
            </a:pPr>
            <a:endParaRPr lang="en-GB" sz="2800" dirty="0"/>
          </a:p>
        </p:txBody>
      </p:sp>
      <p:sp>
        <p:nvSpPr>
          <p:cNvPr id="6" name="Google Shape;141;p21">
            <a:extLst>
              <a:ext uri="{FF2B5EF4-FFF2-40B4-BE49-F238E27FC236}">
                <a16:creationId xmlns:a16="http://schemas.microsoft.com/office/drawing/2014/main" id="{19EBEE23-0113-480F-9A90-B6DC748C7FDD}"/>
              </a:ext>
            </a:extLst>
          </p:cNvPr>
          <p:cNvSpPr/>
          <p:nvPr/>
        </p:nvSpPr>
        <p:spPr>
          <a:xfrm>
            <a:off x="1388970" y="780497"/>
            <a:ext cx="646684" cy="490440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CB130B-A4C9-4112-8805-F329E270C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483" y="570635"/>
            <a:ext cx="657693" cy="657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77CC6E-B6A9-4BD2-8339-79A89A1B8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882" y="570636"/>
            <a:ext cx="1170272" cy="6576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7FE29B-CCAF-4605-BAB4-17DDE354E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7804" y="520183"/>
            <a:ext cx="1204649" cy="6780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862DB6-C71C-4CDD-8AF8-2C29653AAB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6070" y="1263493"/>
            <a:ext cx="731540" cy="657694"/>
          </a:xfrm>
          <a:prstGeom prst="rect">
            <a:avLst/>
          </a:prstGeom>
        </p:spPr>
      </p:pic>
      <p:pic>
        <p:nvPicPr>
          <p:cNvPr id="1026" name="Picture 2" descr="Empowering Innovation: A Guide on Building AI Assistants with the OpenAI  Assistant API">
            <a:extLst>
              <a:ext uri="{FF2B5EF4-FFF2-40B4-BE49-F238E27FC236}">
                <a16:creationId xmlns:a16="http://schemas.microsoft.com/office/drawing/2014/main" id="{36257C48-258E-4DDE-AAD3-2E63A8C76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813" y="1319738"/>
            <a:ext cx="1331702" cy="57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B237BBF-42CB-43B1-B3A2-B815F31E1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482" y="2006683"/>
            <a:ext cx="657693" cy="64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ty Asset Store Publisher 2024 — Create, Sell Unity Assets">
            <a:extLst>
              <a:ext uri="{FF2B5EF4-FFF2-40B4-BE49-F238E27FC236}">
                <a16:creationId xmlns:a16="http://schemas.microsoft.com/office/drawing/2014/main" id="{4D670661-303E-4E95-BA1A-A8435E9B3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202" y="2137757"/>
            <a:ext cx="1626190" cy="39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title" idx="4294967295"/>
          </p:nvPr>
        </p:nvSpPr>
        <p:spPr>
          <a:xfrm>
            <a:off x="2177700" y="743150"/>
            <a:ext cx="50964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dirty="0"/>
              <a:t>Challenges Faced</a:t>
            </a:r>
            <a:endParaRPr sz="3100" dirty="0"/>
          </a:p>
        </p:txBody>
      </p:sp>
      <p:sp>
        <p:nvSpPr>
          <p:cNvPr id="149" name="Google Shape;149;p22"/>
          <p:cNvSpPr txBox="1">
            <a:spLocks noGrp="1"/>
          </p:cNvSpPr>
          <p:nvPr>
            <p:ph type="body" idx="4294967295"/>
          </p:nvPr>
        </p:nvSpPr>
        <p:spPr>
          <a:xfrm>
            <a:off x="1212275" y="1367324"/>
            <a:ext cx="4134522" cy="3033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100" b="1" dirty="0"/>
              <a:t>Data Management: </a:t>
            </a:r>
            <a:r>
              <a:rPr lang="en-US" sz="2100" dirty="0"/>
              <a:t>Parsing JSON files from </a:t>
            </a:r>
            <a:r>
              <a:rPr lang="en-US" sz="2100" dirty="0" err="1"/>
              <a:t>OpenAI</a:t>
            </a:r>
            <a:r>
              <a:rPr lang="en-US" sz="2100" dirty="0"/>
              <a:t> API.</a:t>
            </a:r>
            <a:br>
              <a:rPr lang="en" sz="2100" dirty="0"/>
            </a:br>
            <a:endParaRPr sz="21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 b="1" dirty="0"/>
              <a:t>Book Animations: </a:t>
            </a:r>
            <a:r>
              <a:rPr lang="en-US" sz="2100" dirty="0"/>
              <a:t>Achieving smooth page transitions.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21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 b="1" dirty="0"/>
              <a:t>UI Button Integration: </a:t>
            </a:r>
            <a:r>
              <a:rPr lang="en-US" sz="2100" dirty="0"/>
              <a:t>Creating seamless fade-in/out buttons.</a:t>
            </a:r>
            <a:endParaRPr sz="2100" dirty="0"/>
          </a:p>
        </p:txBody>
      </p:sp>
      <p:sp>
        <p:nvSpPr>
          <p:cNvPr id="150" name="Google Shape;150;p22"/>
          <p:cNvSpPr/>
          <p:nvPr/>
        </p:nvSpPr>
        <p:spPr>
          <a:xfrm>
            <a:off x="1316552" y="645977"/>
            <a:ext cx="754305" cy="639916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/>
          <a:srcRect l="6112" r="6112"/>
          <a:stretch/>
        </p:blipFill>
        <p:spPr>
          <a:xfrm>
            <a:off x="5346797" y="1502565"/>
            <a:ext cx="3055240" cy="1953660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38100" dir="2700000" algn="bl" rotWithShape="0">
              <a:schemeClr val="dk1">
                <a:alpha val="12000"/>
              </a:schemeClr>
            </a:outerShdw>
          </a:effectLst>
        </p:spPr>
      </p:pic>
      <p:sp>
        <p:nvSpPr>
          <p:cNvPr id="152" name="Google Shape;152;p22"/>
          <p:cNvSpPr txBox="1"/>
          <p:nvPr/>
        </p:nvSpPr>
        <p:spPr>
          <a:xfrm>
            <a:off x="5913618" y="3571207"/>
            <a:ext cx="23889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rPr>
              <a:t>Create new adventure screen</a:t>
            </a:r>
            <a:endParaRPr sz="1200" dirty="0">
              <a:solidFill>
                <a:schemeClr val="dk1"/>
              </a:solidFill>
              <a:latin typeface="Tinos"/>
              <a:ea typeface="Tinos"/>
              <a:cs typeface="Tinos"/>
              <a:sym typeface="Tino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title" idx="4294967295"/>
          </p:nvPr>
        </p:nvSpPr>
        <p:spPr>
          <a:xfrm>
            <a:off x="2177700" y="743150"/>
            <a:ext cx="50964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dirty="0"/>
              <a:t>Challenges Faced</a:t>
            </a:r>
            <a:endParaRPr sz="3100" dirty="0"/>
          </a:p>
        </p:txBody>
      </p:sp>
      <p:sp>
        <p:nvSpPr>
          <p:cNvPr id="149" name="Google Shape;149;p22"/>
          <p:cNvSpPr txBox="1">
            <a:spLocks noGrp="1"/>
          </p:cNvSpPr>
          <p:nvPr>
            <p:ph type="body" idx="4294967295"/>
          </p:nvPr>
        </p:nvSpPr>
        <p:spPr>
          <a:xfrm>
            <a:off x="1240195" y="1189326"/>
            <a:ext cx="4031808" cy="29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800" b="1" dirty="0"/>
              <a:t>Expanding Gameplay Mechanics: </a:t>
            </a:r>
            <a:r>
              <a:rPr lang="en-US" sz="1800" dirty="0"/>
              <a:t>Introducing varied mechanics like luck, roll, combat, choices.</a:t>
            </a:r>
            <a:br>
              <a:rPr lang="en" sz="1800" dirty="0"/>
            </a:b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/>
              <a:t>API Costs: </a:t>
            </a:r>
            <a:r>
              <a:rPr lang="en-US" sz="1800" dirty="0"/>
              <a:t>Saved generated content to reduce </a:t>
            </a:r>
            <a:r>
              <a:rPr lang="en-US" sz="1800" dirty="0" err="1"/>
              <a:t>OpenAI</a:t>
            </a:r>
            <a:r>
              <a:rPr lang="en-US" sz="1800" dirty="0"/>
              <a:t> API usage during testing.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/>
              <a:t>AI Response Consistency:</a:t>
            </a:r>
            <a:r>
              <a:rPr lang="en-US" sz="1800" dirty="0"/>
              <a:t> Developed intelligent parsing to ensure data reliability.</a:t>
            </a:r>
            <a:endParaRPr sz="1800" dirty="0"/>
          </a:p>
        </p:txBody>
      </p:sp>
      <p:sp>
        <p:nvSpPr>
          <p:cNvPr id="150" name="Google Shape;150;p22"/>
          <p:cNvSpPr/>
          <p:nvPr/>
        </p:nvSpPr>
        <p:spPr>
          <a:xfrm>
            <a:off x="1316552" y="645977"/>
            <a:ext cx="754305" cy="639916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/>
          <a:srcRect l="865" r="865"/>
          <a:stretch/>
        </p:blipFill>
        <p:spPr>
          <a:xfrm>
            <a:off x="5272003" y="1517699"/>
            <a:ext cx="3127186" cy="1783913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38100" dir="2700000" algn="bl" rotWithShape="0">
              <a:schemeClr val="dk1">
                <a:alpha val="12000"/>
              </a:schemeClr>
            </a:outerShdw>
          </a:effectLst>
        </p:spPr>
      </p:pic>
      <p:sp>
        <p:nvSpPr>
          <p:cNvPr id="152" name="Google Shape;152;p22"/>
          <p:cNvSpPr txBox="1"/>
          <p:nvPr/>
        </p:nvSpPr>
        <p:spPr>
          <a:xfrm>
            <a:off x="6079650" y="3376261"/>
            <a:ext cx="23889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rPr>
              <a:t>Combat Mechanic</a:t>
            </a:r>
            <a:endParaRPr dirty="0">
              <a:solidFill>
                <a:schemeClr val="dk1"/>
              </a:solidFill>
              <a:latin typeface="Tinos"/>
              <a:ea typeface="Tinos"/>
              <a:cs typeface="Tinos"/>
              <a:sym typeface="Tinos"/>
            </a:endParaRPr>
          </a:p>
        </p:txBody>
      </p:sp>
    </p:spTree>
    <p:extLst>
      <p:ext uri="{BB962C8B-B14F-4D97-AF65-F5344CB8AC3E}">
        <p14:creationId xmlns:p14="http://schemas.microsoft.com/office/powerpoint/2010/main" val="817480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" name="Google Shape;140;p21">
            <a:extLst>
              <a:ext uri="{FF2B5EF4-FFF2-40B4-BE49-F238E27FC236}">
                <a16:creationId xmlns:a16="http://schemas.microsoft.com/office/drawing/2014/main" id="{28FA58E3-EAF0-DB98-8D5D-B6A116F827B0}"/>
              </a:ext>
            </a:extLst>
          </p:cNvPr>
          <p:cNvSpPr txBox="1">
            <a:spLocks/>
          </p:cNvSpPr>
          <p:nvPr/>
        </p:nvSpPr>
        <p:spPr>
          <a:xfrm>
            <a:off x="1251344" y="1105734"/>
            <a:ext cx="7196706" cy="28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indent="-387350">
              <a:buSzPts val="2500"/>
            </a:pPr>
            <a:r>
              <a:rPr lang="en-US" sz="2400" b="1" dirty="0"/>
              <a:t>AI Integration: </a:t>
            </a:r>
            <a:r>
              <a:rPr lang="en-US" sz="2400" dirty="0"/>
              <a:t>We</a:t>
            </a:r>
            <a:r>
              <a:rPr lang="en-US" sz="2400" b="1" dirty="0"/>
              <a:t> </a:t>
            </a:r>
            <a:r>
              <a:rPr lang="en-US" sz="2400" dirty="0"/>
              <a:t>achieved seamless integration with </a:t>
            </a:r>
            <a:r>
              <a:rPr lang="en-US" sz="2400" dirty="0" err="1"/>
              <a:t>OpenAI</a:t>
            </a:r>
            <a:r>
              <a:rPr lang="en-US" sz="2400" dirty="0"/>
              <a:t>.</a:t>
            </a:r>
            <a:endParaRPr lang="he-IL" sz="2400" dirty="0"/>
          </a:p>
          <a:p>
            <a:pPr indent="-387350">
              <a:buSzPts val="2500"/>
            </a:pPr>
            <a:r>
              <a:rPr lang="en-US" sz="2400" b="1" dirty="0"/>
              <a:t>Gameplay Mechanics: </a:t>
            </a:r>
            <a:r>
              <a:rPr lang="en-US" sz="2400" dirty="0"/>
              <a:t>We</a:t>
            </a:r>
            <a:r>
              <a:rPr lang="en-US" sz="2400" b="1" dirty="0"/>
              <a:t> </a:t>
            </a:r>
            <a:r>
              <a:rPr lang="en-US" sz="2400" dirty="0"/>
              <a:t>Successfully implemented six core mechanics.</a:t>
            </a:r>
          </a:p>
          <a:p>
            <a:pPr indent="-387350">
              <a:buSzPts val="2500"/>
            </a:pPr>
            <a:r>
              <a:rPr lang="en-US" sz="2400" b="1" dirty="0"/>
              <a:t>Game Scalability: </a:t>
            </a:r>
            <a:r>
              <a:rPr lang="en-US" sz="2400" dirty="0"/>
              <a:t>Handles multiple locations and adventures.</a:t>
            </a:r>
          </a:p>
          <a:p>
            <a:pPr indent="-387350">
              <a:buSzPts val="2500"/>
            </a:pPr>
            <a:r>
              <a:rPr lang="en-US" sz="2400" b="1" dirty="0"/>
              <a:t>Visual Design:</a:t>
            </a:r>
            <a:r>
              <a:rPr lang="en-US" sz="2400" dirty="0"/>
              <a:t> We created a visually engaging interface.</a:t>
            </a:r>
            <a:endParaRPr lang="en-GB" sz="2400" dirty="0"/>
          </a:p>
        </p:txBody>
      </p:sp>
      <p:sp>
        <p:nvSpPr>
          <p:cNvPr id="7" name="Google Shape;158;p23">
            <a:extLst>
              <a:ext uri="{FF2B5EF4-FFF2-40B4-BE49-F238E27FC236}">
                <a16:creationId xmlns:a16="http://schemas.microsoft.com/office/drawing/2014/main" id="{59C9A2FC-C938-478E-A58F-C833E697CD68}"/>
              </a:ext>
            </a:extLst>
          </p:cNvPr>
          <p:cNvSpPr txBox="1">
            <a:spLocks/>
          </p:cNvSpPr>
          <p:nvPr/>
        </p:nvSpPr>
        <p:spPr>
          <a:xfrm>
            <a:off x="2105300" y="475571"/>
            <a:ext cx="6068400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100"/>
              <a:t>Project Metrics</a:t>
            </a:r>
            <a:endParaRPr lang="en-US" sz="3100" dirty="0"/>
          </a:p>
        </p:txBody>
      </p:sp>
      <p:sp>
        <p:nvSpPr>
          <p:cNvPr id="8" name="Google Shape;256;p36">
            <a:extLst>
              <a:ext uri="{FF2B5EF4-FFF2-40B4-BE49-F238E27FC236}">
                <a16:creationId xmlns:a16="http://schemas.microsoft.com/office/drawing/2014/main" id="{E4EE6E68-A654-4763-BA53-3CCA02C078CB}"/>
              </a:ext>
            </a:extLst>
          </p:cNvPr>
          <p:cNvSpPr/>
          <p:nvPr/>
        </p:nvSpPr>
        <p:spPr>
          <a:xfrm>
            <a:off x="1340995" y="509032"/>
            <a:ext cx="674655" cy="632978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6422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title" idx="4294967295"/>
          </p:nvPr>
        </p:nvSpPr>
        <p:spPr>
          <a:xfrm>
            <a:off x="2105300" y="475571"/>
            <a:ext cx="60684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dirty="0"/>
              <a:t>Project Metrics</a:t>
            </a:r>
            <a:endParaRPr sz="3100" dirty="0"/>
          </a:p>
        </p:txBody>
      </p:sp>
      <p:sp>
        <p:nvSpPr>
          <p:cNvPr id="2" name="Google Shape;140;p21">
            <a:extLst>
              <a:ext uri="{FF2B5EF4-FFF2-40B4-BE49-F238E27FC236}">
                <a16:creationId xmlns:a16="http://schemas.microsoft.com/office/drawing/2014/main" id="{28FA58E3-EAF0-DB98-8D5D-B6A116F827B0}"/>
              </a:ext>
            </a:extLst>
          </p:cNvPr>
          <p:cNvSpPr txBox="1">
            <a:spLocks/>
          </p:cNvSpPr>
          <p:nvPr/>
        </p:nvSpPr>
        <p:spPr>
          <a:xfrm>
            <a:off x="1251344" y="1013095"/>
            <a:ext cx="7196706" cy="28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indent="-387350">
              <a:buSzPts val="2500"/>
            </a:pPr>
            <a:r>
              <a:rPr lang="en-US" sz="2400" b="1" dirty="0"/>
              <a:t>Sound Keywords</a:t>
            </a:r>
            <a:r>
              <a:rPr lang="en-US" sz="2400" dirty="0"/>
              <a:t>: Sound wasn’t dynamically altered from extracted keywords.</a:t>
            </a:r>
          </a:p>
          <a:p>
            <a:pPr marL="69850" indent="0">
              <a:buSzPts val="2500"/>
              <a:buNone/>
            </a:pPr>
            <a:endParaRPr lang="he-IL" sz="2400" dirty="0"/>
          </a:p>
          <a:p>
            <a:pPr indent="-387350">
              <a:buSzPts val="2500"/>
            </a:pPr>
            <a:r>
              <a:rPr lang="en-US" sz="2400" b="1" dirty="0"/>
              <a:t>Usability: </a:t>
            </a:r>
            <a:r>
              <a:rPr lang="en-US" sz="2400" dirty="0"/>
              <a:t>Some users found the interface non-intuitive. (Added How to Play)</a:t>
            </a:r>
          </a:p>
          <a:p>
            <a:pPr indent="-387350">
              <a:buSzPts val="2500"/>
            </a:pPr>
            <a:endParaRPr lang="en-US" sz="2400" dirty="0"/>
          </a:p>
          <a:p>
            <a:pPr indent="-387350">
              <a:buSzPts val="2500"/>
            </a:pPr>
            <a:r>
              <a:rPr lang="en-US" sz="2400" b="1" dirty="0"/>
              <a:t>Reward System: </a:t>
            </a:r>
            <a:r>
              <a:rPr lang="en-US" sz="2400" dirty="0"/>
              <a:t>We couldn’t implement motivating rewards due to time constraints.</a:t>
            </a:r>
            <a:endParaRPr lang="en-GB" sz="2400" dirty="0"/>
          </a:p>
        </p:txBody>
      </p:sp>
      <p:sp>
        <p:nvSpPr>
          <p:cNvPr id="7" name="Google Shape;224;p32">
            <a:extLst>
              <a:ext uri="{FF2B5EF4-FFF2-40B4-BE49-F238E27FC236}">
                <a16:creationId xmlns:a16="http://schemas.microsoft.com/office/drawing/2014/main" id="{57066FE3-47F6-4359-BEBC-625D6D46B497}"/>
              </a:ext>
            </a:extLst>
          </p:cNvPr>
          <p:cNvSpPr/>
          <p:nvPr/>
        </p:nvSpPr>
        <p:spPr>
          <a:xfrm>
            <a:off x="1480902" y="574684"/>
            <a:ext cx="664746" cy="616966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58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title" idx="4294967295"/>
          </p:nvPr>
        </p:nvSpPr>
        <p:spPr>
          <a:xfrm>
            <a:off x="2105300" y="475571"/>
            <a:ext cx="60684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dirty="0"/>
              <a:t>User Feedback</a:t>
            </a:r>
            <a:endParaRPr sz="3100" dirty="0"/>
          </a:p>
        </p:txBody>
      </p:sp>
      <p:sp>
        <p:nvSpPr>
          <p:cNvPr id="2" name="Google Shape;140;p21">
            <a:extLst>
              <a:ext uri="{FF2B5EF4-FFF2-40B4-BE49-F238E27FC236}">
                <a16:creationId xmlns:a16="http://schemas.microsoft.com/office/drawing/2014/main" id="{28FA58E3-EAF0-DB98-8D5D-B6A116F827B0}"/>
              </a:ext>
            </a:extLst>
          </p:cNvPr>
          <p:cNvSpPr txBox="1">
            <a:spLocks/>
          </p:cNvSpPr>
          <p:nvPr/>
        </p:nvSpPr>
        <p:spPr>
          <a:xfrm>
            <a:off x="1251344" y="1013095"/>
            <a:ext cx="7196706" cy="28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indent="-387350">
              <a:buSzPts val="2500"/>
            </a:pPr>
            <a:r>
              <a:rPr lang="en-US" sz="2400" dirty="0"/>
              <a:t>We let around 60 players to play our game prior to release.</a:t>
            </a:r>
          </a:p>
          <a:p>
            <a:pPr marL="69850" indent="0">
              <a:buSzPts val="2500"/>
              <a:buNone/>
            </a:pPr>
            <a:endParaRPr lang="he-IL" sz="2400" dirty="0"/>
          </a:p>
          <a:p>
            <a:pPr indent="-387350">
              <a:buSzPts val="2500"/>
            </a:pPr>
            <a:r>
              <a:rPr lang="en-US" sz="2400" b="1" dirty="0"/>
              <a:t>Problem: </a:t>
            </a:r>
            <a:r>
              <a:rPr lang="en-US" sz="2400" dirty="0"/>
              <a:t>Riddle Mechanic became repetitive.</a:t>
            </a:r>
          </a:p>
          <a:p>
            <a:pPr indent="-387350">
              <a:buSzPts val="2500"/>
            </a:pPr>
            <a:endParaRPr lang="en-US" sz="2400" dirty="0"/>
          </a:p>
          <a:p>
            <a:pPr indent="-387350">
              <a:buSzPts val="2500"/>
            </a:pPr>
            <a:r>
              <a:rPr lang="en-US" sz="2400" dirty="0"/>
              <a:t>Rather than remove riddles, we added more variety and logic.</a:t>
            </a:r>
            <a:endParaRPr lang="en-GB" sz="2400" dirty="0"/>
          </a:p>
        </p:txBody>
      </p:sp>
      <p:sp>
        <p:nvSpPr>
          <p:cNvPr id="7" name="Google Shape;224;p32">
            <a:extLst>
              <a:ext uri="{FF2B5EF4-FFF2-40B4-BE49-F238E27FC236}">
                <a16:creationId xmlns:a16="http://schemas.microsoft.com/office/drawing/2014/main" id="{57066FE3-47F6-4359-BEBC-625D6D46B497}"/>
              </a:ext>
            </a:extLst>
          </p:cNvPr>
          <p:cNvSpPr/>
          <p:nvPr/>
        </p:nvSpPr>
        <p:spPr>
          <a:xfrm>
            <a:off x="1480902" y="574684"/>
            <a:ext cx="664746" cy="616966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401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title" idx="4294967295"/>
          </p:nvPr>
        </p:nvSpPr>
        <p:spPr>
          <a:xfrm>
            <a:off x="2105300" y="475571"/>
            <a:ext cx="60684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dirty="0"/>
              <a:t>User Feedback</a:t>
            </a:r>
            <a:endParaRPr sz="3100" dirty="0"/>
          </a:p>
        </p:txBody>
      </p:sp>
      <p:sp>
        <p:nvSpPr>
          <p:cNvPr id="2" name="Google Shape;140;p21">
            <a:extLst>
              <a:ext uri="{FF2B5EF4-FFF2-40B4-BE49-F238E27FC236}">
                <a16:creationId xmlns:a16="http://schemas.microsoft.com/office/drawing/2014/main" id="{28FA58E3-EAF0-DB98-8D5D-B6A116F827B0}"/>
              </a:ext>
            </a:extLst>
          </p:cNvPr>
          <p:cNvSpPr txBox="1">
            <a:spLocks/>
          </p:cNvSpPr>
          <p:nvPr/>
        </p:nvSpPr>
        <p:spPr>
          <a:xfrm>
            <a:off x="1251344" y="1013095"/>
            <a:ext cx="7196706" cy="28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69850" indent="0">
              <a:buSzPts val="2500"/>
              <a:buNone/>
            </a:pPr>
            <a:endParaRPr lang="he-IL" sz="2400" dirty="0"/>
          </a:p>
          <a:p>
            <a:pPr indent="-387350">
              <a:buSzPts val="2500"/>
            </a:pPr>
            <a:r>
              <a:rPr lang="en-US" sz="2400" b="1" dirty="0"/>
              <a:t>Problem: </a:t>
            </a:r>
            <a:r>
              <a:rPr lang="en-US" sz="2400" dirty="0"/>
              <a:t>Some worlds did not match the weather and time of day of the story.</a:t>
            </a:r>
          </a:p>
          <a:p>
            <a:pPr indent="-387350">
              <a:buSzPts val="2500"/>
            </a:pPr>
            <a:endParaRPr lang="en-US" sz="2400" dirty="0"/>
          </a:p>
          <a:p>
            <a:pPr indent="-387350">
              <a:buSzPts val="2500"/>
            </a:pPr>
            <a:r>
              <a:rPr lang="en-US" sz="2400" dirty="0"/>
              <a:t>We add a weather / time of day system and let the player choose the time and weather.</a:t>
            </a:r>
            <a:endParaRPr lang="en-GB" sz="2400" dirty="0"/>
          </a:p>
        </p:txBody>
      </p:sp>
      <p:sp>
        <p:nvSpPr>
          <p:cNvPr id="7" name="Google Shape;224;p32">
            <a:extLst>
              <a:ext uri="{FF2B5EF4-FFF2-40B4-BE49-F238E27FC236}">
                <a16:creationId xmlns:a16="http://schemas.microsoft.com/office/drawing/2014/main" id="{57066FE3-47F6-4359-BEBC-625D6D46B497}"/>
              </a:ext>
            </a:extLst>
          </p:cNvPr>
          <p:cNvSpPr/>
          <p:nvPr/>
        </p:nvSpPr>
        <p:spPr>
          <a:xfrm>
            <a:off x="1480902" y="574684"/>
            <a:ext cx="664746" cy="616966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929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title" idx="4294967295"/>
          </p:nvPr>
        </p:nvSpPr>
        <p:spPr>
          <a:xfrm>
            <a:off x="2105300" y="475571"/>
            <a:ext cx="60684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dirty="0"/>
              <a:t>Future Expansion</a:t>
            </a:r>
          </a:p>
        </p:txBody>
      </p:sp>
      <p:sp>
        <p:nvSpPr>
          <p:cNvPr id="2" name="Google Shape;140;p21">
            <a:extLst>
              <a:ext uri="{FF2B5EF4-FFF2-40B4-BE49-F238E27FC236}">
                <a16:creationId xmlns:a16="http://schemas.microsoft.com/office/drawing/2014/main" id="{28FA58E3-EAF0-DB98-8D5D-B6A116F827B0}"/>
              </a:ext>
            </a:extLst>
          </p:cNvPr>
          <p:cNvSpPr txBox="1">
            <a:spLocks/>
          </p:cNvSpPr>
          <p:nvPr/>
        </p:nvSpPr>
        <p:spPr>
          <a:xfrm>
            <a:off x="1251344" y="1020352"/>
            <a:ext cx="7196706" cy="28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indent="-387350">
              <a:buSzPts val="2500"/>
            </a:pPr>
            <a:r>
              <a:rPr lang="en-US" sz="2400" b="1" dirty="0"/>
              <a:t>Open World Interactions: </a:t>
            </a:r>
            <a:r>
              <a:rPr lang="en-US" sz="2400" dirty="0"/>
              <a:t>Expand content while waiting for new story pages to load.</a:t>
            </a:r>
          </a:p>
          <a:p>
            <a:pPr indent="-387350">
              <a:buSzPts val="2500"/>
            </a:pPr>
            <a:endParaRPr lang="he-IL" sz="2400" dirty="0"/>
          </a:p>
          <a:p>
            <a:pPr indent="-387350">
              <a:buSzPts val="2500"/>
            </a:pPr>
            <a:r>
              <a:rPr lang="en-US" sz="2400" b="1" dirty="0"/>
              <a:t>AI generation: </a:t>
            </a:r>
            <a:r>
              <a:rPr lang="en-US" sz="2400" dirty="0"/>
              <a:t>Faster AI generation will enhance gameplay flow and experience.</a:t>
            </a:r>
          </a:p>
          <a:p>
            <a:pPr indent="-387350">
              <a:buSzPts val="2500"/>
            </a:pPr>
            <a:endParaRPr lang="en-US" sz="2400" dirty="0"/>
          </a:p>
          <a:p>
            <a:pPr indent="-387350">
              <a:buSzPts val="2500"/>
            </a:pPr>
            <a:r>
              <a:rPr lang="en-US" sz="2400" b="1" dirty="0"/>
              <a:t>Adaptive Weather/Time of Day: </a:t>
            </a:r>
            <a:r>
              <a:rPr lang="en-US" sz="2400" dirty="0"/>
              <a:t>adapt the weather and time of day according to the story.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136221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>
            <a:spLocks noGrp="1"/>
          </p:cNvSpPr>
          <p:nvPr>
            <p:ph type="ctrTitle"/>
          </p:nvPr>
        </p:nvSpPr>
        <p:spPr>
          <a:xfrm>
            <a:off x="2345625" y="1722725"/>
            <a:ext cx="580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Game Videos</a:t>
            </a:r>
            <a:endParaRPr dirty="0"/>
          </a:p>
        </p:txBody>
      </p:sp>
      <p:sp>
        <p:nvSpPr>
          <p:cNvPr id="166" name="Google Shape;166;p2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3259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4" name="Online Media 3">
            <a:hlinkClick r:id="" action="ppaction://media"/>
            <a:extLst>
              <a:ext uri="{FF2B5EF4-FFF2-40B4-BE49-F238E27FC236}">
                <a16:creationId xmlns:a16="http://schemas.microsoft.com/office/drawing/2014/main" id="{39C7B20F-3400-4288-8DBC-C07CC80940B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rcRect/>
          <a:stretch/>
        </p:blipFill>
        <p:spPr>
          <a:xfrm>
            <a:off x="1620271" y="697246"/>
            <a:ext cx="6383781" cy="358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4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1652200" y="927025"/>
            <a:ext cx="6324600" cy="30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4294967295"/>
          </p:nvPr>
        </p:nvSpPr>
        <p:spPr>
          <a:xfrm>
            <a:off x="1167200" y="1226350"/>
            <a:ext cx="7465812" cy="30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600"/>
              </a:spcBef>
              <a:spcAft>
                <a:spcPts val="0"/>
              </a:spcAft>
              <a:buSzPts val="2800"/>
              <a:buChar char="◈"/>
            </a:pPr>
            <a:r>
              <a:rPr lang="nb-NO" sz="2000" dirty="0"/>
              <a:t>AI-Driven Dynamic Storytelling Game.</a:t>
            </a:r>
          </a:p>
          <a:p>
            <a:pPr marL="50800" lvl="0" indent="0" algn="l" rtl="0">
              <a:spcBef>
                <a:spcPts val="600"/>
              </a:spcBef>
              <a:spcAft>
                <a:spcPts val="0"/>
              </a:spcAft>
              <a:buSzPts val="2800"/>
              <a:buNone/>
            </a:pPr>
            <a:endParaRPr lang="en-GB" sz="2000" dirty="0"/>
          </a:p>
          <a:p>
            <a:pPr lvl="0" indent="-406400">
              <a:buSzPts val="2800"/>
            </a:pPr>
            <a:r>
              <a:rPr lang="en-GB" sz="2000" dirty="0"/>
              <a:t>Personalized storytelling experiences.</a:t>
            </a: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GB" sz="2000" dirty="0"/>
          </a:p>
          <a:p>
            <a:pPr marL="457200" lvl="0" indent="-406400" algn="l" rtl="0">
              <a:spcBef>
                <a:spcPts val="600"/>
              </a:spcBef>
              <a:spcAft>
                <a:spcPts val="0"/>
              </a:spcAft>
              <a:buSzPts val="2800"/>
              <a:buChar char="◈"/>
            </a:pPr>
            <a:r>
              <a:rPr lang="en-GB" sz="2000" dirty="0"/>
              <a:t>Adaptive game world for better immersion.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6"/>
          <p:cNvSpPr txBox="1">
            <a:spLocks noGrp="1"/>
          </p:cNvSpPr>
          <p:nvPr>
            <p:ph type="title" idx="4294967295"/>
          </p:nvPr>
        </p:nvSpPr>
        <p:spPr>
          <a:xfrm>
            <a:off x="2272724" y="672850"/>
            <a:ext cx="6175325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dirty="0"/>
              <a:t>Introduction – What is </a:t>
            </a:r>
            <a:r>
              <a:rPr lang="nb-NO" sz="3200" dirty="0"/>
              <a:t>TaleWeaver?</a:t>
            </a:r>
            <a:endParaRPr sz="3100" dirty="0"/>
          </a:p>
        </p:txBody>
      </p:sp>
      <p:sp>
        <p:nvSpPr>
          <p:cNvPr id="3" name="Google Shape;114;p19">
            <a:extLst>
              <a:ext uri="{FF2B5EF4-FFF2-40B4-BE49-F238E27FC236}">
                <a16:creationId xmlns:a16="http://schemas.microsoft.com/office/drawing/2014/main" id="{DB662E83-1607-2123-DAAD-4E6F16B4B57B}"/>
              </a:ext>
            </a:extLst>
          </p:cNvPr>
          <p:cNvSpPr/>
          <p:nvPr/>
        </p:nvSpPr>
        <p:spPr>
          <a:xfrm>
            <a:off x="1438253" y="672850"/>
            <a:ext cx="726443" cy="671747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  <p:pic>
        <p:nvPicPr>
          <p:cNvPr id="7" name="Google Shape;151;p22">
            <a:extLst>
              <a:ext uri="{FF2B5EF4-FFF2-40B4-BE49-F238E27FC236}">
                <a16:creationId xmlns:a16="http://schemas.microsoft.com/office/drawing/2014/main" id="{ABC46B74-62B3-41E0-8F9B-A244D5A8161B}"/>
              </a:ext>
            </a:extLst>
          </p:cNvPr>
          <p:cNvPicPr preferRelativeResize="0"/>
          <p:nvPr/>
        </p:nvPicPr>
        <p:blipFill>
          <a:blip r:embed="rId3"/>
          <a:srcRect t="1842" b="1842"/>
          <a:stretch/>
        </p:blipFill>
        <p:spPr>
          <a:xfrm>
            <a:off x="6485506" y="1672075"/>
            <a:ext cx="1832680" cy="1660744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38100" dir="2700000" algn="bl" rotWithShape="0">
              <a:schemeClr val="dk1">
                <a:alpha val="12000"/>
              </a:schemeClr>
            </a:outerShdw>
          </a:effectLst>
        </p:spPr>
      </p:pic>
      <p:sp>
        <p:nvSpPr>
          <p:cNvPr id="8" name="Google Shape;152;p22">
            <a:extLst>
              <a:ext uri="{FF2B5EF4-FFF2-40B4-BE49-F238E27FC236}">
                <a16:creationId xmlns:a16="http://schemas.microsoft.com/office/drawing/2014/main" id="{4F1B667F-5FA3-43F2-897D-8731570B4F15}"/>
              </a:ext>
            </a:extLst>
          </p:cNvPr>
          <p:cNvSpPr txBox="1"/>
          <p:nvPr/>
        </p:nvSpPr>
        <p:spPr>
          <a:xfrm>
            <a:off x="6414805" y="3373288"/>
            <a:ext cx="23889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rPr>
              <a:t>An adventure set in the forest</a:t>
            </a:r>
            <a:endParaRPr sz="1200" dirty="0">
              <a:solidFill>
                <a:schemeClr val="dk1"/>
              </a:solidFill>
              <a:latin typeface="Tinos"/>
              <a:ea typeface="Tinos"/>
              <a:cs typeface="Tinos"/>
              <a:sym typeface="Tino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5" name="Online Media 4">
            <a:hlinkClick r:id="" action="ppaction://media"/>
            <a:extLst>
              <a:ext uri="{FF2B5EF4-FFF2-40B4-BE49-F238E27FC236}">
                <a16:creationId xmlns:a16="http://schemas.microsoft.com/office/drawing/2014/main" id="{3FAF3F40-D3D9-418D-B467-05F4E7EFA45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rcRect/>
          <a:stretch/>
        </p:blipFill>
        <p:spPr>
          <a:xfrm>
            <a:off x="1605435" y="704995"/>
            <a:ext cx="6392965" cy="359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6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>
            <a:spLocks noGrp="1"/>
          </p:cNvSpPr>
          <p:nvPr>
            <p:ph type="ctrTitle"/>
          </p:nvPr>
        </p:nvSpPr>
        <p:spPr>
          <a:xfrm>
            <a:off x="2345625" y="1722725"/>
            <a:ext cx="580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Live Demo</a:t>
            </a:r>
            <a:endParaRPr dirty="0"/>
          </a:p>
        </p:txBody>
      </p:sp>
      <p:sp>
        <p:nvSpPr>
          <p:cNvPr id="166" name="Google Shape;166;p2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7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4262000" y="1114050"/>
            <a:ext cx="2746500" cy="2746500"/>
          </a:xfrm>
          <a:prstGeom prst="ellipse">
            <a:avLst/>
          </a:prstGeom>
          <a:noFill/>
          <a:ln>
            <a:noFill/>
          </a:ln>
          <a:effectLst>
            <a:outerShdw blurRad="14288" dist="9525" dir="162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263" name="Google Shape;263;p37"/>
          <p:cNvSpPr txBox="1">
            <a:spLocks noGrp="1"/>
          </p:cNvSpPr>
          <p:nvPr>
            <p:ph type="ctrTitle" idx="4294967295"/>
          </p:nvPr>
        </p:nvSpPr>
        <p:spPr>
          <a:xfrm>
            <a:off x="1027700" y="1907400"/>
            <a:ext cx="3234300" cy="1159800"/>
          </a:xfrm>
          <a:prstGeom prst="rect">
            <a:avLst/>
          </a:prstGeom>
          <a:effectLst>
            <a:outerShdw blurRad="14288" dist="9525" dir="162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6"/>
                </a:solidFill>
              </a:rPr>
              <a:t>THANK</a:t>
            </a:r>
            <a:br>
              <a:rPr lang="en" sz="6000" dirty="0">
                <a:solidFill>
                  <a:schemeClr val="accent6"/>
                </a:solidFill>
              </a:rPr>
            </a:br>
            <a:r>
              <a:rPr lang="en" sz="6000" dirty="0">
                <a:solidFill>
                  <a:schemeClr val="accent6"/>
                </a:solidFill>
              </a:rPr>
              <a:t>YOU!</a:t>
            </a:r>
            <a:endParaRPr sz="6000" dirty="0">
              <a:solidFill>
                <a:schemeClr val="accent6"/>
              </a:solidFill>
            </a:endParaRPr>
          </a:p>
        </p:txBody>
      </p:sp>
      <p:sp>
        <p:nvSpPr>
          <p:cNvPr id="264" name="Google Shape;264;p37"/>
          <p:cNvSpPr txBox="1">
            <a:spLocks noGrp="1"/>
          </p:cNvSpPr>
          <p:nvPr>
            <p:ph type="subTitle" idx="4294967295"/>
          </p:nvPr>
        </p:nvSpPr>
        <p:spPr>
          <a:xfrm>
            <a:off x="1057638" y="2961550"/>
            <a:ext cx="3234300" cy="1680900"/>
          </a:xfrm>
          <a:prstGeom prst="rect">
            <a:avLst/>
          </a:prstGeom>
          <a:effectLst>
            <a:outerShdw blurRad="14288" dist="9525" dir="162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6"/>
                </a:solidFill>
              </a:rPr>
              <a:t>Any questions?</a:t>
            </a:r>
            <a:endParaRPr sz="1800" b="1" dirty="0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title" idx="4294967295"/>
          </p:nvPr>
        </p:nvSpPr>
        <p:spPr>
          <a:xfrm>
            <a:off x="2272725" y="672850"/>
            <a:ext cx="47886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dirty="0"/>
              <a:t>The Problems</a:t>
            </a:r>
            <a:endParaRPr sz="3100" dirty="0"/>
          </a:p>
        </p:txBody>
      </p:sp>
      <p:sp>
        <p:nvSpPr>
          <p:cNvPr id="90" name="Google Shape;90;p16"/>
          <p:cNvSpPr/>
          <p:nvPr/>
        </p:nvSpPr>
        <p:spPr>
          <a:xfrm>
            <a:off x="1315787" y="707408"/>
            <a:ext cx="714144" cy="630792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8;p16">
            <a:extLst>
              <a:ext uri="{FF2B5EF4-FFF2-40B4-BE49-F238E27FC236}">
                <a16:creationId xmlns:a16="http://schemas.microsoft.com/office/drawing/2014/main" id="{0414D507-AF2A-1909-EDD3-EA9FECB55062}"/>
              </a:ext>
            </a:extLst>
          </p:cNvPr>
          <p:cNvSpPr txBox="1">
            <a:spLocks/>
          </p:cNvSpPr>
          <p:nvPr/>
        </p:nvSpPr>
        <p:spPr>
          <a:xfrm>
            <a:off x="1167200" y="1226350"/>
            <a:ext cx="7465812" cy="30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indent="-406400">
              <a:buSzPts val="2800"/>
            </a:pPr>
            <a:r>
              <a:rPr lang="en-GB" sz="2800" dirty="0"/>
              <a:t>Decline in book reading.</a:t>
            </a:r>
          </a:p>
          <a:p>
            <a:pPr indent="-406400">
              <a:buSzPts val="2800"/>
            </a:pPr>
            <a:endParaRPr lang="en-GB" sz="2800" dirty="0"/>
          </a:p>
          <a:p>
            <a:pPr indent="-406400">
              <a:buSzPts val="2800"/>
            </a:pPr>
            <a:r>
              <a:rPr lang="en-GB" sz="2800" dirty="0"/>
              <a:t>Traditional Games often rely on fixed narratives. making </a:t>
            </a:r>
            <a:r>
              <a:rPr lang="en-GB" sz="2800" dirty="0" err="1"/>
              <a:t>replayability</a:t>
            </a:r>
            <a:r>
              <a:rPr lang="en-GB" sz="2800" dirty="0"/>
              <a:t> low once the story is complete.</a:t>
            </a:r>
          </a:p>
        </p:txBody>
      </p:sp>
    </p:spTree>
    <p:extLst>
      <p:ext uri="{BB962C8B-B14F-4D97-AF65-F5344CB8AC3E}">
        <p14:creationId xmlns:p14="http://schemas.microsoft.com/office/powerpoint/2010/main" val="1484290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title" idx="4294967295"/>
          </p:nvPr>
        </p:nvSpPr>
        <p:spPr>
          <a:xfrm>
            <a:off x="2272725" y="672850"/>
            <a:ext cx="47886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dirty="0"/>
              <a:t>O</a:t>
            </a:r>
            <a:r>
              <a:rPr lang="en-GB" sz="3100" dirty="0" err="1"/>
              <a:t>ur</a:t>
            </a:r>
            <a:r>
              <a:rPr lang="en-GB" sz="3100" dirty="0"/>
              <a:t> Approach</a:t>
            </a:r>
            <a:endParaRPr sz="3100" dirty="0"/>
          </a:p>
        </p:txBody>
      </p:sp>
      <p:sp>
        <p:nvSpPr>
          <p:cNvPr id="2" name="Google Shape;88;p16">
            <a:extLst>
              <a:ext uri="{FF2B5EF4-FFF2-40B4-BE49-F238E27FC236}">
                <a16:creationId xmlns:a16="http://schemas.microsoft.com/office/drawing/2014/main" id="{0414D507-AF2A-1909-EDD3-EA9FECB55062}"/>
              </a:ext>
            </a:extLst>
          </p:cNvPr>
          <p:cNvSpPr txBox="1">
            <a:spLocks/>
          </p:cNvSpPr>
          <p:nvPr/>
        </p:nvSpPr>
        <p:spPr>
          <a:xfrm>
            <a:off x="1512687" y="672850"/>
            <a:ext cx="6661013" cy="30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50800" indent="0" algn="ctr">
              <a:buSzPts val="2800"/>
              <a:buNone/>
            </a:pPr>
            <a:endParaRPr lang="en-GB" sz="2800" dirty="0"/>
          </a:p>
          <a:p>
            <a:pPr marL="50800" indent="0" algn="ctr">
              <a:buSzPts val="2800"/>
              <a:buNone/>
            </a:pPr>
            <a:r>
              <a:rPr lang="en-GB" sz="2400" dirty="0"/>
              <a:t>An Immersive game that allows players to actively shape their story.</a:t>
            </a:r>
          </a:p>
        </p:txBody>
      </p:sp>
      <p:sp>
        <p:nvSpPr>
          <p:cNvPr id="3" name="Google Shape;104;p18">
            <a:extLst>
              <a:ext uri="{FF2B5EF4-FFF2-40B4-BE49-F238E27FC236}">
                <a16:creationId xmlns:a16="http://schemas.microsoft.com/office/drawing/2014/main" id="{1EA19578-A39F-5823-D3CC-E0B8EE4F6136}"/>
              </a:ext>
            </a:extLst>
          </p:cNvPr>
          <p:cNvSpPr/>
          <p:nvPr/>
        </p:nvSpPr>
        <p:spPr>
          <a:xfrm>
            <a:off x="1441591" y="672850"/>
            <a:ext cx="729462" cy="699920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51;p22">
            <a:extLst>
              <a:ext uri="{FF2B5EF4-FFF2-40B4-BE49-F238E27FC236}">
                <a16:creationId xmlns:a16="http://schemas.microsoft.com/office/drawing/2014/main" id="{FF66BD62-76EE-483C-BB24-284CE64F7A53}"/>
              </a:ext>
            </a:extLst>
          </p:cNvPr>
          <p:cNvPicPr preferRelativeResize="0"/>
          <p:nvPr/>
        </p:nvPicPr>
        <p:blipFill>
          <a:blip r:embed="rId3"/>
          <a:srcRect t="629" b="629"/>
          <a:stretch/>
        </p:blipFill>
        <p:spPr>
          <a:xfrm>
            <a:off x="3347556" y="2437682"/>
            <a:ext cx="2991274" cy="1660744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38100" dir="2700000" algn="bl" rotWithShape="0">
              <a:schemeClr val="dk1">
                <a:alpha val="12000"/>
              </a:schemeClr>
            </a:outerShdw>
          </a:effectLst>
        </p:spPr>
      </p:pic>
      <p:sp>
        <p:nvSpPr>
          <p:cNvPr id="11" name="Google Shape;152;p22">
            <a:extLst>
              <a:ext uri="{FF2B5EF4-FFF2-40B4-BE49-F238E27FC236}">
                <a16:creationId xmlns:a16="http://schemas.microsoft.com/office/drawing/2014/main" id="{A4AC137F-94CB-4638-88F4-A68145CE0947}"/>
              </a:ext>
            </a:extLst>
          </p:cNvPr>
          <p:cNvSpPr txBox="1"/>
          <p:nvPr/>
        </p:nvSpPr>
        <p:spPr>
          <a:xfrm>
            <a:off x="3884256" y="4138895"/>
            <a:ext cx="23889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rPr>
              <a:t>An adventure set in the desert</a:t>
            </a:r>
            <a:endParaRPr sz="1200" dirty="0">
              <a:solidFill>
                <a:schemeClr val="dk1"/>
              </a:solidFill>
              <a:latin typeface="Tinos"/>
              <a:ea typeface="Tinos"/>
              <a:cs typeface="Tinos"/>
              <a:sym typeface="Tinos"/>
            </a:endParaRPr>
          </a:p>
        </p:txBody>
      </p:sp>
    </p:spTree>
    <p:extLst>
      <p:ext uri="{BB962C8B-B14F-4D97-AF65-F5344CB8AC3E}">
        <p14:creationId xmlns:p14="http://schemas.microsoft.com/office/powerpoint/2010/main" val="2821564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 idx="4294967295"/>
          </p:nvPr>
        </p:nvSpPr>
        <p:spPr>
          <a:xfrm>
            <a:off x="2177700" y="627975"/>
            <a:ext cx="47886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dirty="0"/>
              <a:t>Main System Requirements</a:t>
            </a:r>
            <a:endParaRPr sz="3100" dirty="0"/>
          </a:p>
        </p:txBody>
      </p:sp>
      <p:sp>
        <p:nvSpPr>
          <p:cNvPr id="124" name="Google Shape;124;p20"/>
          <p:cNvSpPr/>
          <p:nvPr/>
        </p:nvSpPr>
        <p:spPr>
          <a:xfrm>
            <a:off x="1447351" y="695950"/>
            <a:ext cx="548692" cy="631925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" name="Google Shape;88;p16">
            <a:extLst>
              <a:ext uri="{FF2B5EF4-FFF2-40B4-BE49-F238E27FC236}">
                <a16:creationId xmlns:a16="http://schemas.microsoft.com/office/drawing/2014/main" id="{889D9D3C-6555-AD23-7C4E-0DE8A6F872BC}"/>
              </a:ext>
            </a:extLst>
          </p:cNvPr>
          <p:cNvSpPr txBox="1">
            <a:spLocks/>
          </p:cNvSpPr>
          <p:nvPr/>
        </p:nvSpPr>
        <p:spPr>
          <a:xfrm>
            <a:off x="1167200" y="1226350"/>
            <a:ext cx="7465812" cy="30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indent="-406400">
              <a:buSzPts val="2800"/>
            </a:pPr>
            <a:r>
              <a:rPr lang="en-GB" sz="2800" dirty="0"/>
              <a:t>Generate story adventures using AI</a:t>
            </a:r>
          </a:p>
          <a:p>
            <a:pPr indent="-406400">
              <a:buSzPts val="2800"/>
            </a:pPr>
            <a:r>
              <a:rPr lang="en-GB" sz="2800" dirty="0"/>
              <a:t>Six core gameplay mechanics to provide meaningful interaction with the AI-generated story.</a:t>
            </a:r>
          </a:p>
          <a:p>
            <a:pPr indent="-406400">
              <a:buSzPts val="2800"/>
            </a:pPr>
            <a:r>
              <a:rPr lang="en-GB" sz="2800" dirty="0"/>
              <a:t>Dynamic game world that change based on each page.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title" idx="4294967295"/>
          </p:nvPr>
        </p:nvSpPr>
        <p:spPr>
          <a:xfrm>
            <a:off x="2177700" y="743150"/>
            <a:ext cx="47886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dirty="0"/>
              <a:t>Technologies</a:t>
            </a:r>
          </a:p>
        </p:txBody>
      </p:sp>
      <p:sp>
        <p:nvSpPr>
          <p:cNvPr id="136" name="Google Shape;136;p2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body" idx="4294967295"/>
          </p:nvPr>
        </p:nvSpPr>
        <p:spPr>
          <a:xfrm>
            <a:off x="1251344" y="1158900"/>
            <a:ext cx="7196706" cy="28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◈"/>
            </a:pPr>
            <a:r>
              <a:rPr lang="en-GB" sz="2800" dirty="0"/>
              <a:t>Custom AI Model Integration</a:t>
            </a:r>
            <a:endParaRPr lang="en-US" sz="1800" dirty="0"/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◈"/>
            </a:pPr>
            <a:r>
              <a:rPr lang="en-GB" sz="2800" dirty="0"/>
              <a:t>RAKE Keyword Extraction Algorithm</a:t>
            </a:r>
            <a:endParaRPr sz="2800" dirty="0"/>
          </a:p>
        </p:txBody>
      </p:sp>
      <p:sp>
        <p:nvSpPr>
          <p:cNvPr id="7" name="Google Shape;159;p23">
            <a:extLst>
              <a:ext uri="{FF2B5EF4-FFF2-40B4-BE49-F238E27FC236}">
                <a16:creationId xmlns:a16="http://schemas.microsoft.com/office/drawing/2014/main" id="{24929661-378F-41EB-B095-4388BF4AA2A7}"/>
              </a:ext>
            </a:extLst>
          </p:cNvPr>
          <p:cNvSpPr/>
          <p:nvPr/>
        </p:nvSpPr>
        <p:spPr>
          <a:xfrm>
            <a:off x="1410992" y="743161"/>
            <a:ext cx="712180" cy="595033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Google Shape;151;p22">
            <a:extLst>
              <a:ext uri="{FF2B5EF4-FFF2-40B4-BE49-F238E27FC236}">
                <a16:creationId xmlns:a16="http://schemas.microsoft.com/office/drawing/2014/main" id="{CD05476B-0999-4C16-B6F2-49B709E9C82B}"/>
              </a:ext>
            </a:extLst>
          </p:cNvPr>
          <p:cNvPicPr preferRelativeResize="0"/>
          <p:nvPr/>
        </p:nvPicPr>
        <p:blipFill>
          <a:blip r:embed="rId3"/>
          <a:srcRect t="798" b="798"/>
          <a:stretch/>
        </p:blipFill>
        <p:spPr>
          <a:xfrm>
            <a:off x="3347556" y="2437682"/>
            <a:ext cx="2991274" cy="1660744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38100" dir="2700000" algn="bl" rotWithShape="0">
              <a:schemeClr val="dk1">
                <a:alpha val="12000"/>
              </a:schemeClr>
            </a:outerShdw>
          </a:effectLst>
        </p:spPr>
      </p:pic>
      <p:sp>
        <p:nvSpPr>
          <p:cNvPr id="9" name="Google Shape;152;p22">
            <a:extLst>
              <a:ext uri="{FF2B5EF4-FFF2-40B4-BE49-F238E27FC236}">
                <a16:creationId xmlns:a16="http://schemas.microsoft.com/office/drawing/2014/main" id="{CF49DCF7-8A45-4D3C-B7B9-EFF06804F41F}"/>
              </a:ext>
            </a:extLst>
          </p:cNvPr>
          <p:cNvSpPr txBox="1"/>
          <p:nvPr/>
        </p:nvSpPr>
        <p:spPr>
          <a:xfrm>
            <a:off x="3655247" y="4166939"/>
            <a:ext cx="23889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rPr>
              <a:t>View Previous adventures screen</a:t>
            </a:r>
            <a:endParaRPr sz="1200" dirty="0">
              <a:solidFill>
                <a:schemeClr val="dk1"/>
              </a:solidFill>
              <a:latin typeface="Tinos"/>
              <a:ea typeface="Tinos"/>
              <a:cs typeface="Tinos"/>
              <a:sym typeface="Tino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title" idx="4294967295"/>
          </p:nvPr>
        </p:nvSpPr>
        <p:spPr>
          <a:xfrm>
            <a:off x="2177699" y="743150"/>
            <a:ext cx="5647051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dirty="0"/>
              <a:t>Custom AI Model Integration</a:t>
            </a:r>
          </a:p>
        </p:txBody>
      </p:sp>
      <p:sp>
        <p:nvSpPr>
          <p:cNvPr id="136" name="Google Shape;136;p2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body" idx="4294967295"/>
          </p:nvPr>
        </p:nvSpPr>
        <p:spPr>
          <a:xfrm>
            <a:off x="1251344" y="1666326"/>
            <a:ext cx="7431966" cy="28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◈"/>
            </a:pPr>
            <a:r>
              <a:rPr lang="en-US" sz="2000" dirty="0"/>
              <a:t>Seamless interaction with gameplay mechanics.</a:t>
            </a:r>
          </a:p>
          <a:p>
            <a:pPr marL="69850" lvl="0" indent="0" algn="l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lang="en-US" sz="2000" dirty="0"/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◈"/>
            </a:pPr>
            <a:r>
              <a:rPr lang="en-US" sz="2000" dirty="0"/>
              <a:t>AI generates structured outputs, guiding the game parser to recognize mechanics.</a:t>
            </a:r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◈"/>
            </a:pPr>
            <a:endParaRPr lang="en-US" sz="2000" dirty="0"/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◈"/>
            </a:pPr>
            <a:r>
              <a:rPr lang="en-US" sz="2000" dirty="0"/>
              <a:t>Ensures smooth transitions between story elements and gameplay.</a:t>
            </a:r>
            <a:endParaRPr lang="en-GB" sz="2000" dirty="0"/>
          </a:p>
        </p:txBody>
      </p:sp>
      <p:sp>
        <p:nvSpPr>
          <p:cNvPr id="7" name="Google Shape;159;p23">
            <a:extLst>
              <a:ext uri="{FF2B5EF4-FFF2-40B4-BE49-F238E27FC236}">
                <a16:creationId xmlns:a16="http://schemas.microsoft.com/office/drawing/2014/main" id="{7BE6E41B-8A02-4561-A94B-E8267BCABDF1}"/>
              </a:ext>
            </a:extLst>
          </p:cNvPr>
          <p:cNvSpPr/>
          <p:nvPr/>
        </p:nvSpPr>
        <p:spPr>
          <a:xfrm>
            <a:off x="1410992" y="743161"/>
            <a:ext cx="712180" cy="595033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4305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title" idx="4294967295"/>
          </p:nvPr>
        </p:nvSpPr>
        <p:spPr>
          <a:xfrm>
            <a:off x="2177699" y="743150"/>
            <a:ext cx="5647051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dirty="0"/>
              <a:t>Custom AI Model Integration</a:t>
            </a:r>
          </a:p>
        </p:txBody>
      </p:sp>
      <p:sp>
        <p:nvSpPr>
          <p:cNvPr id="136" name="Google Shape;136;p2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body" idx="4294967295"/>
          </p:nvPr>
        </p:nvSpPr>
        <p:spPr>
          <a:xfrm>
            <a:off x="1118721" y="1666326"/>
            <a:ext cx="7431966" cy="28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◈"/>
            </a:pPr>
            <a:r>
              <a:rPr lang="en-US" sz="1800" dirty="0"/>
              <a:t>AI receives instructions detailing upcoming mechanics, including type, difficulty, and player status.</a:t>
            </a:r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◈"/>
            </a:pPr>
            <a:endParaRPr lang="en-US" sz="1800" dirty="0"/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◈"/>
            </a:pPr>
            <a:r>
              <a:rPr lang="en-US" sz="1800" dirty="0"/>
              <a:t>We predefine the gameplay loop, and the AI generates a story around it.</a:t>
            </a:r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◈"/>
            </a:pPr>
            <a:endParaRPr lang="en-US" sz="1800" dirty="0"/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◈"/>
            </a:pPr>
            <a:r>
              <a:rPr lang="en-US" sz="1800" dirty="0"/>
              <a:t>The game scripts integrates AI-generated content into gameplay, ensuring that the player actions drive the narrative and mechanics in a cohesive experience.</a:t>
            </a:r>
            <a:endParaRPr lang="en-GB" sz="1800" dirty="0"/>
          </a:p>
        </p:txBody>
      </p:sp>
      <p:sp>
        <p:nvSpPr>
          <p:cNvPr id="7" name="Google Shape;159;p23">
            <a:extLst>
              <a:ext uri="{FF2B5EF4-FFF2-40B4-BE49-F238E27FC236}">
                <a16:creationId xmlns:a16="http://schemas.microsoft.com/office/drawing/2014/main" id="{7BE6E41B-8A02-4561-A94B-E8267BCABDF1}"/>
              </a:ext>
            </a:extLst>
          </p:cNvPr>
          <p:cNvSpPr/>
          <p:nvPr/>
        </p:nvSpPr>
        <p:spPr>
          <a:xfrm>
            <a:off x="1410992" y="743161"/>
            <a:ext cx="712180" cy="595033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379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title" idx="4294967295"/>
          </p:nvPr>
        </p:nvSpPr>
        <p:spPr>
          <a:xfrm>
            <a:off x="2177700" y="743150"/>
            <a:ext cx="47886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RAKE Algorithm</a:t>
            </a:r>
            <a:endParaRPr lang="en-GB" sz="3100" dirty="0"/>
          </a:p>
        </p:txBody>
      </p:sp>
      <p:sp>
        <p:nvSpPr>
          <p:cNvPr id="136" name="Google Shape;136;p2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body" idx="4294967295"/>
          </p:nvPr>
        </p:nvSpPr>
        <p:spPr>
          <a:xfrm>
            <a:off x="1251344" y="1352219"/>
            <a:ext cx="7196706" cy="28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lvl="0" indent="0" algn="l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r>
              <a:rPr lang="en-US" sz="2400" dirty="0"/>
              <a:t>Extracts keywords from the AI-generated story.</a:t>
            </a:r>
          </a:p>
          <a:p>
            <a:pPr marL="69850" lvl="0" indent="0" algn="l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lang="en-US" sz="2400" dirty="0"/>
          </a:p>
          <a:p>
            <a:pPr marL="69850" lvl="0" indent="0" algn="l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r>
              <a:rPr lang="en-US" sz="2400" dirty="0"/>
              <a:t>Tailoring the game world environment. </a:t>
            </a:r>
          </a:p>
          <a:p>
            <a:pPr marL="69850" lvl="0" indent="0" algn="l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lang="en-US" sz="2400" dirty="0"/>
          </a:p>
          <a:p>
            <a:pPr marL="69850" lvl="0" indent="0" algn="l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r>
              <a:rPr lang="en-US" sz="2400" dirty="0"/>
              <a:t>Each page seamlessly transitions to the most immersive pre-made environment based on story elements.</a:t>
            </a:r>
            <a:endParaRPr sz="2400" dirty="0"/>
          </a:p>
        </p:txBody>
      </p:sp>
      <p:sp>
        <p:nvSpPr>
          <p:cNvPr id="7" name="Google Shape;159;p23">
            <a:extLst>
              <a:ext uri="{FF2B5EF4-FFF2-40B4-BE49-F238E27FC236}">
                <a16:creationId xmlns:a16="http://schemas.microsoft.com/office/drawing/2014/main" id="{95F355A8-DA41-4197-9F13-3FF8B03BB4BB}"/>
              </a:ext>
            </a:extLst>
          </p:cNvPr>
          <p:cNvSpPr/>
          <p:nvPr/>
        </p:nvSpPr>
        <p:spPr>
          <a:xfrm>
            <a:off x="1410992" y="743161"/>
            <a:ext cx="712180" cy="595033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749829"/>
      </p:ext>
    </p:extLst>
  </p:cSld>
  <p:clrMapOvr>
    <a:masterClrMapping/>
  </p:clrMapOvr>
</p:sld>
</file>

<file path=ppt/theme/theme1.xml><?xml version="1.0" encoding="utf-8"?>
<a:theme xmlns:a="http://schemas.openxmlformats.org/drawingml/2006/main" name="Quintus template">
  <a:themeElements>
    <a:clrScheme name="Custom 347">
      <a:dk1>
        <a:srgbClr val="25212A"/>
      </a:dk1>
      <a:lt1>
        <a:srgbClr val="FFFFFF"/>
      </a:lt1>
      <a:dk2>
        <a:srgbClr val="797281"/>
      </a:dk2>
      <a:lt2>
        <a:srgbClr val="E7E6E9"/>
      </a:lt2>
      <a:accent1>
        <a:srgbClr val="B87647"/>
      </a:accent1>
      <a:accent2>
        <a:srgbClr val="A85A5A"/>
      </a:accent2>
      <a:accent3>
        <a:srgbClr val="853E61"/>
      </a:accent3>
      <a:accent4>
        <a:srgbClr val="5C3959"/>
      </a:accent4>
      <a:accent5>
        <a:srgbClr val="CC4125"/>
      </a:accent5>
      <a:accent6>
        <a:srgbClr val="E4B681"/>
      </a:accent6>
      <a:hlink>
        <a:srgbClr val="25212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2110</TotalTime>
  <Words>971</Words>
  <Application>Microsoft Office PowerPoint</Application>
  <PresentationFormat>On-screen Show (16:9)</PresentationFormat>
  <Paragraphs>134</Paragraphs>
  <Slides>22</Slides>
  <Notes>22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Tinos</vt:lpstr>
      <vt:lpstr>Oswald</vt:lpstr>
      <vt:lpstr>EB Garamond</vt:lpstr>
      <vt:lpstr>IM Fell English SC</vt:lpstr>
      <vt:lpstr>Arial</vt:lpstr>
      <vt:lpstr>Quintus template</vt:lpstr>
      <vt:lpstr>PowerPoint Presentation</vt:lpstr>
      <vt:lpstr>Introduction – What is TaleWeaver?</vt:lpstr>
      <vt:lpstr>The Problems</vt:lpstr>
      <vt:lpstr>Our Approach</vt:lpstr>
      <vt:lpstr>Main System Requirements</vt:lpstr>
      <vt:lpstr>Technologies</vt:lpstr>
      <vt:lpstr>Custom AI Model Integration</vt:lpstr>
      <vt:lpstr>Custom AI Model Integration</vt:lpstr>
      <vt:lpstr>RAKE Algorithm</vt:lpstr>
      <vt:lpstr>Tools Used</vt:lpstr>
      <vt:lpstr>Challenges Faced</vt:lpstr>
      <vt:lpstr>Challenges Faced</vt:lpstr>
      <vt:lpstr>PowerPoint Presentation</vt:lpstr>
      <vt:lpstr>Project Metrics</vt:lpstr>
      <vt:lpstr>User Feedback</vt:lpstr>
      <vt:lpstr>User Feedback</vt:lpstr>
      <vt:lpstr>Future Expansion</vt:lpstr>
      <vt:lpstr>Game Videos</vt:lpstr>
      <vt:lpstr>PowerPoint Presentation</vt:lpstr>
      <vt:lpstr>PowerPoint Presentation</vt:lpstr>
      <vt:lpstr>Live Demo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רון שחר</dc:creator>
  <cp:lastModifiedBy>רון שחר</cp:lastModifiedBy>
  <cp:revision>30</cp:revision>
  <dcterms:modified xsi:type="dcterms:W3CDTF">2024-09-20T11:56:28Z</dcterms:modified>
</cp:coreProperties>
</file>